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sldIdLst>
    <p:sldId id="256" r:id="rId2"/>
    <p:sldId id="264" r:id="rId3"/>
    <p:sldId id="257" r:id="rId4"/>
    <p:sldId id="262" r:id="rId5"/>
    <p:sldId id="259" r:id="rId6"/>
    <p:sldId id="261" r:id="rId7"/>
    <p:sldId id="265" r:id="rId8"/>
    <p:sldId id="263" r:id="rId9"/>
    <p:sldId id="266" r:id="rId10"/>
    <p:sldId id="267" r:id="rId11"/>
    <p:sldId id="268" r:id="rId12"/>
    <p:sldId id="269" r:id="rId13"/>
    <p:sldId id="258"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5B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p:scale>
          <a:sx n="75" d="100"/>
          <a:sy n="75" d="100"/>
        </p:scale>
        <p:origin x="-120" y="-8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05D6721-2B05-4841-A2B2-4048AE576FD0}" type="datetimeFigureOut">
              <a:rPr lang="ru-RU" smtClean="0"/>
              <a:t>01.02.2018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6969E9-195A-478A-919D-7DCFC7F435EB}" type="slidenum">
              <a:rPr lang="ru-RU" smtClean="0"/>
              <a:t>‹#›</a:t>
            </a:fld>
            <a:endParaRPr lang="ru-RU"/>
          </a:p>
        </p:txBody>
      </p:sp>
    </p:spTree>
    <p:extLst>
      <p:ext uri="{BB962C8B-B14F-4D97-AF65-F5344CB8AC3E}">
        <p14:creationId xmlns:p14="http://schemas.microsoft.com/office/powerpoint/2010/main" val="2894530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5D6721-2B05-4841-A2B2-4048AE576FD0}" type="datetimeFigureOut">
              <a:rPr lang="ru-RU" smtClean="0"/>
              <a:t>01.02.2018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6969E9-195A-478A-919D-7DCFC7F435EB}" type="slidenum">
              <a:rPr lang="ru-RU" smtClean="0"/>
              <a:t>‹#›</a:t>
            </a:fld>
            <a:endParaRPr lang="ru-RU"/>
          </a:p>
        </p:txBody>
      </p:sp>
    </p:spTree>
    <p:extLst>
      <p:ext uri="{BB962C8B-B14F-4D97-AF65-F5344CB8AC3E}">
        <p14:creationId xmlns:p14="http://schemas.microsoft.com/office/powerpoint/2010/main" val="2409028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5D6721-2B05-4841-A2B2-4048AE576FD0}" type="datetimeFigureOut">
              <a:rPr lang="ru-RU" smtClean="0"/>
              <a:t>01.02.2018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6969E9-195A-478A-919D-7DCFC7F435EB}" type="slidenum">
              <a:rPr lang="ru-RU" smtClean="0"/>
              <a:t>‹#›</a:t>
            </a:fld>
            <a:endParaRPr lang="ru-RU"/>
          </a:p>
        </p:txBody>
      </p:sp>
    </p:spTree>
    <p:extLst>
      <p:ext uri="{BB962C8B-B14F-4D97-AF65-F5344CB8AC3E}">
        <p14:creationId xmlns:p14="http://schemas.microsoft.com/office/powerpoint/2010/main" val="839454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5D6721-2B05-4841-A2B2-4048AE576FD0}" type="datetimeFigureOut">
              <a:rPr lang="ru-RU" smtClean="0"/>
              <a:t>01.02.2018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6969E9-195A-478A-919D-7DCFC7F435EB}" type="slidenum">
              <a:rPr lang="ru-RU" smtClean="0"/>
              <a:t>‹#›</a:t>
            </a:fld>
            <a:endParaRPr lang="ru-RU"/>
          </a:p>
        </p:txBody>
      </p:sp>
    </p:spTree>
    <p:extLst>
      <p:ext uri="{BB962C8B-B14F-4D97-AF65-F5344CB8AC3E}">
        <p14:creationId xmlns:p14="http://schemas.microsoft.com/office/powerpoint/2010/main" val="498103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05D6721-2B05-4841-A2B2-4048AE576FD0}" type="datetimeFigureOut">
              <a:rPr lang="ru-RU" smtClean="0"/>
              <a:t>01.02.2018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6969E9-195A-478A-919D-7DCFC7F435EB}" type="slidenum">
              <a:rPr lang="ru-RU" smtClean="0"/>
              <a:t>‹#›</a:t>
            </a:fld>
            <a:endParaRPr lang="ru-RU"/>
          </a:p>
        </p:txBody>
      </p:sp>
    </p:spTree>
    <p:extLst>
      <p:ext uri="{BB962C8B-B14F-4D97-AF65-F5344CB8AC3E}">
        <p14:creationId xmlns:p14="http://schemas.microsoft.com/office/powerpoint/2010/main" val="246684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05D6721-2B05-4841-A2B2-4048AE576FD0}" type="datetimeFigureOut">
              <a:rPr lang="ru-RU" smtClean="0"/>
              <a:t>01.02.2018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36969E9-195A-478A-919D-7DCFC7F435EB}" type="slidenum">
              <a:rPr lang="ru-RU" smtClean="0"/>
              <a:t>‹#›</a:t>
            </a:fld>
            <a:endParaRPr lang="ru-RU"/>
          </a:p>
        </p:txBody>
      </p:sp>
    </p:spTree>
    <p:extLst>
      <p:ext uri="{BB962C8B-B14F-4D97-AF65-F5344CB8AC3E}">
        <p14:creationId xmlns:p14="http://schemas.microsoft.com/office/powerpoint/2010/main" val="3311429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05D6721-2B05-4841-A2B2-4048AE576FD0}" type="datetimeFigureOut">
              <a:rPr lang="ru-RU" smtClean="0"/>
              <a:t>01.02.2018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36969E9-195A-478A-919D-7DCFC7F435EB}" type="slidenum">
              <a:rPr lang="ru-RU" smtClean="0"/>
              <a:t>‹#›</a:t>
            </a:fld>
            <a:endParaRPr lang="ru-RU"/>
          </a:p>
        </p:txBody>
      </p:sp>
    </p:spTree>
    <p:extLst>
      <p:ext uri="{BB962C8B-B14F-4D97-AF65-F5344CB8AC3E}">
        <p14:creationId xmlns:p14="http://schemas.microsoft.com/office/powerpoint/2010/main" val="1427307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05D6721-2B05-4841-A2B2-4048AE576FD0}" type="datetimeFigureOut">
              <a:rPr lang="ru-RU" smtClean="0"/>
              <a:t>01.02.2018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36969E9-195A-478A-919D-7DCFC7F435EB}" type="slidenum">
              <a:rPr lang="ru-RU" smtClean="0"/>
              <a:t>‹#›</a:t>
            </a:fld>
            <a:endParaRPr lang="ru-RU"/>
          </a:p>
        </p:txBody>
      </p:sp>
    </p:spTree>
    <p:extLst>
      <p:ext uri="{BB962C8B-B14F-4D97-AF65-F5344CB8AC3E}">
        <p14:creationId xmlns:p14="http://schemas.microsoft.com/office/powerpoint/2010/main" val="3237811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05D6721-2B05-4841-A2B2-4048AE576FD0}" type="datetimeFigureOut">
              <a:rPr lang="ru-RU" smtClean="0"/>
              <a:t>01.02.2018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36969E9-195A-478A-919D-7DCFC7F435EB}" type="slidenum">
              <a:rPr lang="ru-RU" smtClean="0"/>
              <a:t>‹#›</a:t>
            </a:fld>
            <a:endParaRPr lang="ru-RU"/>
          </a:p>
        </p:txBody>
      </p:sp>
    </p:spTree>
    <p:extLst>
      <p:ext uri="{BB962C8B-B14F-4D97-AF65-F5344CB8AC3E}">
        <p14:creationId xmlns:p14="http://schemas.microsoft.com/office/powerpoint/2010/main" val="2300774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05D6721-2B05-4841-A2B2-4048AE576FD0}" type="datetimeFigureOut">
              <a:rPr lang="ru-RU" smtClean="0"/>
              <a:t>01.02.2018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36969E9-195A-478A-919D-7DCFC7F435EB}" type="slidenum">
              <a:rPr lang="ru-RU" smtClean="0"/>
              <a:t>‹#›</a:t>
            </a:fld>
            <a:endParaRPr lang="ru-RU"/>
          </a:p>
        </p:txBody>
      </p:sp>
    </p:spTree>
    <p:extLst>
      <p:ext uri="{BB962C8B-B14F-4D97-AF65-F5344CB8AC3E}">
        <p14:creationId xmlns:p14="http://schemas.microsoft.com/office/powerpoint/2010/main" val="147835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05D6721-2B05-4841-A2B2-4048AE576FD0}" type="datetimeFigureOut">
              <a:rPr lang="ru-RU" smtClean="0"/>
              <a:t>01.02.2018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36969E9-195A-478A-919D-7DCFC7F435EB}" type="slidenum">
              <a:rPr lang="ru-RU" smtClean="0"/>
              <a:t>‹#›</a:t>
            </a:fld>
            <a:endParaRPr lang="ru-RU"/>
          </a:p>
        </p:txBody>
      </p:sp>
    </p:spTree>
    <p:extLst>
      <p:ext uri="{BB962C8B-B14F-4D97-AF65-F5344CB8AC3E}">
        <p14:creationId xmlns:p14="http://schemas.microsoft.com/office/powerpoint/2010/main" val="342086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5D6721-2B05-4841-A2B2-4048AE576FD0}" type="datetimeFigureOut">
              <a:rPr lang="ru-RU" smtClean="0"/>
              <a:t>01.02.2018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6969E9-195A-478A-919D-7DCFC7F435EB}" type="slidenum">
              <a:rPr lang="ru-RU" smtClean="0"/>
              <a:t>‹#›</a:t>
            </a:fld>
            <a:endParaRPr lang="ru-RU"/>
          </a:p>
        </p:txBody>
      </p:sp>
    </p:spTree>
    <p:extLst>
      <p:ext uri="{BB962C8B-B14F-4D97-AF65-F5344CB8AC3E}">
        <p14:creationId xmlns:p14="http://schemas.microsoft.com/office/powerpoint/2010/main" val="180955484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a:srcRect l="12752" t="10375" r="8357" b="7781"/>
          <a:stretch/>
        </p:blipFill>
        <p:spPr>
          <a:xfrm>
            <a:off x="6790267" y="728133"/>
            <a:ext cx="5179573" cy="4030133"/>
          </a:xfrm>
          <a:prstGeom prst="rect">
            <a:avLst/>
          </a:prstGeom>
          <a:ln>
            <a:noFill/>
          </a:ln>
          <a:effectLst>
            <a:outerShdw blurRad="292100" dist="139700" dir="2700000" algn="tl" rotWithShape="0">
              <a:srgbClr val="333333">
                <a:alpha val="65000"/>
              </a:srgbClr>
            </a:outerShdw>
          </a:effectLst>
        </p:spPr>
      </p:pic>
      <p:sp>
        <p:nvSpPr>
          <p:cNvPr id="2" name="Заголовок 1"/>
          <p:cNvSpPr>
            <a:spLocks noGrp="1"/>
          </p:cNvSpPr>
          <p:nvPr>
            <p:ph type="ctrTitle"/>
          </p:nvPr>
        </p:nvSpPr>
        <p:spPr>
          <a:xfrm>
            <a:off x="-287866" y="1981198"/>
            <a:ext cx="7552266" cy="2387600"/>
          </a:xfrm>
        </p:spPr>
        <p:txBody>
          <a:bodyPr>
            <a:noAutofit/>
          </a:bodyPr>
          <a:lstStyle/>
          <a:p>
            <a:r>
              <a:rPr lang="ru-RU"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ookman Old Style" panose="02050604050505020204" pitchFamily="18" charset="0"/>
              </a:rPr>
              <a:t>Рациональное питание дошкольников</a:t>
            </a:r>
            <a:endParaRPr lang="ru-RU"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ookman Old Style" panose="02050604050505020204" pitchFamily="18" charset="0"/>
            </a:endParaRPr>
          </a:p>
        </p:txBody>
      </p:sp>
      <p:pic>
        <p:nvPicPr>
          <p:cNvPr id="8" name="Рисунок 7"/>
          <p:cNvPicPr>
            <a:picLocks noChangeAspect="1"/>
          </p:cNvPicPr>
          <p:nvPr/>
        </p:nvPicPr>
        <p:blipFill>
          <a:blip r:embed="rId3">
            <a:extLst>
              <a:ext uri="{BEBA8EAE-BF5A-486C-A8C5-ECC9F3942E4B}">
                <a14:imgProps xmlns:a14="http://schemas.microsoft.com/office/drawing/2010/main">
                  <a14:imgLayer r:embed="rId4">
                    <a14:imgEffect>
                      <a14:backgroundRemoval t="0" b="97647" l="0" r="99708"/>
                    </a14:imgEffect>
                  </a14:imgLayer>
                </a14:imgProps>
              </a:ext>
            </a:extLst>
          </a:blip>
          <a:stretch>
            <a:fillRect/>
          </a:stretch>
        </p:blipFill>
        <p:spPr>
          <a:xfrm>
            <a:off x="-287866" y="4368798"/>
            <a:ext cx="10371170" cy="2573867"/>
          </a:xfrm>
          <a:prstGeom prst="rect">
            <a:avLst/>
          </a:prstGeom>
        </p:spPr>
      </p:pic>
    </p:spTree>
    <p:extLst>
      <p:ext uri="{BB962C8B-B14F-4D97-AF65-F5344CB8AC3E}">
        <p14:creationId xmlns:p14="http://schemas.microsoft.com/office/powerpoint/2010/main" val="682185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95792"/>
            <a:ext cx="10515600" cy="1325563"/>
          </a:xfrm>
        </p:spPr>
        <p:txBody>
          <a:bodyPr/>
          <a:lstStyle/>
          <a:p>
            <a:pPr algn="ctr"/>
            <a:r>
              <a:rPr lang="ru-RU"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ookman Old Style" panose="02050604050505020204" pitchFamily="18" charset="0"/>
              </a:rPr>
              <a:t>Основные принципы питания дошкольников</a:t>
            </a:r>
            <a:endParaRPr lang="ru-RU"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ookman Old Style" panose="02050604050505020204" pitchFamily="18" charset="0"/>
            </a:endParaRPr>
          </a:p>
        </p:txBody>
      </p:sp>
      <p:sp>
        <p:nvSpPr>
          <p:cNvPr id="3" name="Объект 2"/>
          <p:cNvSpPr>
            <a:spLocks noGrp="1"/>
          </p:cNvSpPr>
          <p:nvPr>
            <p:ph idx="1"/>
          </p:nvPr>
        </p:nvSpPr>
        <p:spPr>
          <a:xfrm>
            <a:off x="321733" y="1659467"/>
            <a:ext cx="11446934" cy="5046132"/>
          </a:xfrm>
        </p:spPr>
        <p:txBody>
          <a:bodyPr/>
          <a:lstStyle/>
          <a:p>
            <a:pPr marL="0" indent="0" algn="ctr">
              <a:buNone/>
            </a:pPr>
            <a:r>
              <a:rPr lang="ru-RU" b="1" dirty="0" smtClean="0">
                <a:solidFill>
                  <a:srgbClr val="FF0000"/>
                </a:solidFill>
                <a:latin typeface="Bookman Old Style" panose="02050604050505020204" pitchFamily="18" charset="0"/>
              </a:rPr>
              <a:t>Принципы питания остаются неизменными на протяжении всей жизни человека.</a:t>
            </a:r>
          </a:p>
          <a:p>
            <a:pPr marL="0" indent="0" algn="ctr">
              <a:buNone/>
            </a:pPr>
            <a:endParaRPr lang="ru-RU" b="1" dirty="0" smtClean="0">
              <a:solidFill>
                <a:srgbClr val="FF0000"/>
              </a:solidFill>
              <a:latin typeface="Bookman Old Style" panose="02050604050505020204" pitchFamily="18" charset="0"/>
            </a:endParaRPr>
          </a:p>
          <a:p>
            <a:pPr marL="0" indent="0">
              <a:buNone/>
            </a:pPr>
            <a:r>
              <a:rPr lang="ru-RU" b="1" dirty="0" smtClean="0">
                <a:solidFill>
                  <a:srgbClr val="FF0000"/>
                </a:solidFill>
                <a:latin typeface="Bookman Old Style" panose="02050604050505020204" pitchFamily="18" charset="0"/>
              </a:rPr>
              <a:t>Во-первых</a:t>
            </a:r>
            <a:r>
              <a:rPr lang="ru-RU" dirty="0" smtClean="0">
                <a:solidFill>
                  <a:srgbClr val="FF0000"/>
                </a:solidFill>
                <a:latin typeface="Bookman Old Style" panose="02050604050505020204" pitchFamily="18" charset="0"/>
              </a:rPr>
              <a:t>,</a:t>
            </a:r>
            <a:r>
              <a:rPr lang="ru-RU" dirty="0" smtClean="0">
                <a:latin typeface="Bookman Old Style" panose="02050604050505020204" pitchFamily="18" charset="0"/>
              </a:rPr>
              <a:t> оно должно быть разнообразным. Независимо от вкусовых пристрастий ребенка, его нельзя кормить на протяжении нескольких дней однообразной пищей. Необходимо предлагать новые вкусы и блюда, удовлетворяя потребность в основных пищевых веществах, витаминах, микроэлементах и формируя тем самым правильный стереотип питания.</a:t>
            </a:r>
          </a:p>
          <a:p>
            <a:endParaRPr lang="ru-RU" dirty="0"/>
          </a:p>
        </p:txBody>
      </p:sp>
    </p:spTree>
    <p:extLst>
      <p:ext uri="{BB962C8B-B14F-4D97-AF65-F5344CB8AC3E}">
        <p14:creationId xmlns:p14="http://schemas.microsoft.com/office/powerpoint/2010/main" val="1958413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74133" y="440267"/>
            <a:ext cx="11379200" cy="6129866"/>
          </a:xfrm>
        </p:spPr>
        <p:txBody>
          <a:bodyPr>
            <a:normAutofit lnSpcReduction="10000"/>
          </a:bodyPr>
          <a:lstStyle/>
          <a:p>
            <a:pPr marL="0" indent="0">
              <a:buNone/>
            </a:pPr>
            <a:r>
              <a:rPr lang="ru-RU" b="1" dirty="0" smtClean="0">
                <a:solidFill>
                  <a:srgbClr val="FF0000"/>
                </a:solidFill>
                <a:latin typeface="Bookman Old Style" panose="02050604050505020204" pitchFamily="18" charset="0"/>
              </a:rPr>
              <a:t>Во-вторых, </a:t>
            </a:r>
            <a:r>
              <a:rPr lang="ru-RU" dirty="0" smtClean="0">
                <a:latin typeface="Bookman Old Style" panose="02050604050505020204" pitchFamily="18" charset="0"/>
              </a:rPr>
              <a:t>пища должна быть безопасной. В детских учреждениях, в домашних условиях должны соблюдаться все правила хранения и приготовления блюд. При покупке продуктов необходимо обращать внимание на срок годности, условия хранения и целостность упаковки. Недопустимо покупать продукты у случайных лиц, в местах не установленной торговли.</a:t>
            </a:r>
          </a:p>
          <a:p>
            <a:pPr marL="0" indent="0">
              <a:buNone/>
            </a:pPr>
            <a:r>
              <a:rPr lang="ru-RU" b="1" dirty="0" smtClean="0">
                <a:solidFill>
                  <a:srgbClr val="FF0000"/>
                </a:solidFill>
                <a:latin typeface="Bookman Old Style" panose="02050604050505020204" pitchFamily="18" charset="0"/>
              </a:rPr>
              <a:t>В-третьих,</a:t>
            </a:r>
            <a:r>
              <a:rPr lang="ru-RU" dirty="0" smtClean="0">
                <a:latin typeface="Bookman Old Style" panose="02050604050505020204" pitchFamily="18" charset="0"/>
              </a:rPr>
              <a:t> нужно обеспечить высокие вкусовые качества приготовленных блюд. При этом еда для ребенка не должна быть избыточно соленой, сладкой или терпкой. Не стоит исключать сахар, соль при приготовлении пищи, иначе дети откажутся есть, но лучше все же немного недосаливать. Со временем ребенок привыкнет к такой пище, что поможет сохранить ему здоровье во взрослой жизни. Из специй лучше использовать лавровый лист, душистый перец в небольших количествах.</a:t>
            </a:r>
            <a:endParaRPr lang="ru-RU" dirty="0">
              <a:latin typeface="Bookman Old Style" panose="02050604050505020204" pitchFamily="18" charset="0"/>
            </a:endParaRPr>
          </a:p>
        </p:txBody>
      </p:sp>
    </p:spTree>
    <p:extLst>
      <p:ext uri="{BB962C8B-B14F-4D97-AF65-F5344CB8AC3E}">
        <p14:creationId xmlns:p14="http://schemas.microsoft.com/office/powerpoint/2010/main" val="3809828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8000" y="406400"/>
            <a:ext cx="11226800" cy="6163733"/>
          </a:xfrm>
        </p:spPr>
        <p:txBody>
          <a:bodyPr/>
          <a:lstStyle/>
          <a:p>
            <a:pPr marL="0" indent="0">
              <a:buNone/>
            </a:pPr>
            <a:r>
              <a:rPr lang="ru-RU" dirty="0" smtClean="0">
                <a:latin typeface="Bookman Old Style" panose="02050604050505020204" pitchFamily="18" charset="0"/>
              </a:rPr>
              <a:t> </a:t>
            </a:r>
            <a:r>
              <a:rPr lang="ru-RU" b="1" dirty="0" smtClean="0">
                <a:solidFill>
                  <a:srgbClr val="FF0000"/>
                </a:solidFill>
                <a:latin typeface="Bookman Old Style" panose="02050604050505020204" pitchFamily="18" charset="0"/>
              </a:rPr>
              <a:t>В-четвертых, </a:t>
            </a:r>
            <a:r>
              <a:rPr lang="ru-RU" dirty="0" smtClean="0">
                <a:latin typeface="Bookman Old Style" panose="02050604050505020204" pitchFamily="18" charset="0"/>
              </a:rPr>
              <a:t>пища должна химически "щадить" ребенка. Жареное не рекомендуется детям до 6 лет, но многие врачи рекомендуют расширять эти границы максимально.</a:t>
            </a:r>
          </a:p>
          <a:p>
            <a:pPr marL="0" indent="0">
              <a:buNone/>
            </a:pPr>
            <a:r>
              <a:rPr lang="ru-RU" b="1" dirty="0" smtClean="0">
                <a:solidFill>
                  <a:srgbClr val="FF0000"/>
                </a:solidFill>
                <a:latin typeface="Bookman Old Style" panose="02050604050505020204" pitchFamily="18" charset="0"/>
              </a:rPr>
              <a:t>В-пятых, </a:t>
            </a:r>
            <a:r>
              <a:rPr lang="ru-RU" dirty="0" smtClean="0">
                <a:latin typeface="Bookman Old Style" panose="02050604050505020204" pitchFamily="18" charset="0"/>
              </a:rPr>
              <a:t>для сбалансированного и полноценного питания необходимо ежедневно включать в детский рацион молочные продукты, фрукты и овощи.</a:t>
            </a:r>
          </a:p>
          <a:p>
            <a:pPr marL="0" indent="0">
              <a:buNone/>
            </a:pPr>
            <a:r>
              <a:rPr lang="ru-RU" b="1" dirty="0" smtClean="0">
                <a:solidFill>
                  <a:srgbClr val="FF0000"/>
                </a:solidFill>
                <a:latin typeface="Bookman Old Style" panose="02050604050505020204" pitchFamily="18" charset="0"/>
              </a:rPr>
              <a:t>В-шестых, </a:t>
            </a:r>
            <a:r>
              <a:rPr lang="ru-RU" dirty="0" smtClean="0">
                <a:latin typeface="Bookman Old Style" panose="02050604050505020204" pitchFamily="18" charset="0"/>
              </a:rPr>
              <a:t>соблюдать режим питания. Перерыв между приемами пищи должен составлять не более 3–4 часов и не менее полутора часов.</a:t>
            </a:r>
          </a:p>
          <a:p>
            <a:pPr marL="0" indent="0">
              <a:buNone/>
            </a:pPr>
            <a:endParaRPr lang="ru-RU" dirty="0" smtClean="0">
              <a:latin typeface="Bookman Old Style" panose="02050604050505020204" pitchFamily="18" charset="0"/>
            </a:endParaRPr>
          </a:p>
          <a:p>
            <a:pPr marL="0" indent="0" algn="ctr">
              <a:buNone/>
            </a:pPr>
            <a:r>
              <a:rPr lang="ru-RU" b="1" dirty="0" smtClean="0">
                <a:solidFill>
                  <a:srgbClr val="FF0000"/>
                </a:solidFill>
                <a:latin typeface="Bookman Old Style" panose="02050604050505020204" pitchFamily="18" charset="0"/>
              </a:rPr>
              <a:t>Ну и конечно же, ребенок должен есть с аппетитом </a:t>
            </a:r>
          </a:p>
          <a:p>
            <a:pPr marL="0" indent="0" algn="ctr">
              <a:buNone/>
            </a:pPr>
            <a:r>
              <a:rPr lang="ru-RU" b="1" dirty="0" smtClean="0">
                <a:solidFill>
                  <a:srgbClr val="FF0000"/>
                </a:solidFill>
                <a:latin typeface="Bookman Old Style" panose="02050604050505020204" pitchFamily="18" charset="0"/>
              </a:rPr>
              <a:t>и не переедать!</a:t>
            </a:r>
          </a:p>
          <a:p>
            <a:pPr marL="0" indent="0">
              <a:buNone/>
            </a:pPr>
            <a:endParaRPr lang="ru-RU" dirty="0">
              <a:latin typeface="Bookman Old Style" panose="02050604050505020204" pitchFamily="18" charset="0"/>
            </a:endParaRPr>
          </a:p>
        </p:txBody>
      </p:sp>
    </p:spTree>
    <p:extLst>
      <p:ext uri="{BB962C8B-B14F-4D97-AF65-F5344CB8AC3E}">
        <p14:creationId xmlns:p14="http://schemas.microsoft.com/office/powerpoint/2010/main" val="2411720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6214532" y="2368019"/>
            <a:ext cx="5799667" cy="1325563"/>
          </a:xfrm>
        </p:spPr>
        <p:txBody>
          <a:bodyPr>
            <a:noAutofit/>
          </a:bodyPr>
          <a:lstStyle/>
          <a:p>
            <a:pPr algn="ctr"/>
            <a:r>
              <a:rPr lang="ru-RU" sz="6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ookman Old Style" panose="02050604050505020204" pitchFamily="18" charset="0"/>
              </a:rPr>
              <a:t>Спасибо </a:t>
            </a:r>
            <a:br>
              <a:rPr lang="ru-RU" sz="6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ookman Old Style" panose="02050604050505020204" pitchFamily="18" charset="0"/>
              </a:rPr>
            </a:br>
            <a:r>
              <a:rPr lang="ru-RU" sz="66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ookman Old Style" panose="02050604050505020204" pitchFamily="18" charset="0"/>
              </a:rPr>
              <a:t>за внимание!</a:t>
            </a:r>
            <a:endParaRPr lang="ru-RU"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ookman Old Style" panose="02050604050505020204" pitchFamily="18" charset="0"/>
            </a:endParaRPr>
          </a:p>
        </p:txBody>
      </p:sp>
      <p:sp>
        <p:nvSpPr>
          <p:cNvPr id="3" name="Объект 2"/>
          <p:cNvSpPr>
            <a:spLocks noGrp="1"/>
          </p:cNvSpPr>
          <p:nvPr>
            <p:ph sz="half" idx="1"/>
          </p:nvPr>
        </p:nvSpPr>
        <p:spPr>
          <a:xfrm>
            <a:off x="1062566" y="5628744"/>
            <a:ext cx="9965267" cy="954617"/>
          </a:xfrm>
        </p:spPr>
        <p:txBody>
          <a:bodyPr>
            <a:noAutofit/>
          </a:bodyPr>
          <a:lstStyle/>
          <a:p>
            <a:pPr marL="0" indent="0" algn="ctr">
              <a:buNone/>
            </a:pPr>
            <a:r>
              <a:rPr lang="ru-RU" sz="2000" dirty="0" smtClean="0">
                <a:latin typeface="Bookman Old Style" panose="02050604050505020204" pitchFamily="18" charset="0"/>
              </a:rPr>
              <a:t>Подготовили воспитатели МАДОУ № 59 «Колосок»</a:t>
            </a:r>
          </a:p>
          <a:p>
            <a:pPr marL="0" indent="0" algn="ctr">
              <a:buNone/>
            </a:pPr>
            <a:r>
              <a:rPr lang="ru-RU" sz="2000" dirty="0" smtClean="0">
                <a:latin typeface="Bookman Old Style" panose="02050604050505020204" pitchFamily="18" charset="0"/>
              </a:rPr>
              <a:t>Коротких Лариса Александровна</a:t>
            </a:r>
          </a:p>
          <a:p>
            <a:pPr marL="0" indent="0" algn="ctr">
              <a:buNone/>
            </a:pPr>
            <a:r>
              <a:rPr lang="ru-RU" sz="2000" dirty="0" smtClean="0">
                <a:latin typeface="Bookman Old Style" panose="02050604050505020204" pitchFamily="18" charset="0"/>
              </a:rPr>
              <a:t>Мельникова Наталия Александровна</a:t>
            </a:r>
            <a:endParaRPr lang="ru-RU" sz="2000" dirty="0">
              <a:latin typeface="Bookman Old Style" panose="02050604050505020204" pitchFamily="18" charset="0"/>
            </a:endParaRPr>
          </a:p>
        </p:txBody>
      </p:sp>
      <p:pic>
        <p:nvPicPr>
          <p:cNvPr id="7" name="Рисунок 6"/>
          <p:cNvPicPr>
            <a:picLocks noChangeAspect="1"/>
          </p:cNvPicPr>
          <p:nvPr/>
        </p:nvPicPr>
        <p:blipFill>
          <a:blip r:embed="rId2"/>
          <a:stretch>
            <a:fillRect/>
          </a:stretch>
        </p:blipFill>
        <p:spPr>
          <a:xfrm>
            <a:off x="528108" y="892439"/>
            <a:ext cx="5276850" cy="42767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62361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26665" y="3198780"/>
            <a:ext cx="6129867" cy="1325563"/>
          </a:xfrm>
        </p:spPr>
        <p:txBody>
          <a:bodyPr>
            <a:normAutofit fontScale="90000"/>
          </a:bodyPr>
          <a:lstStyle/>
          <a:p>
            <a:pPr algn="ctr"/>
            <a:r>
              <a:rPr lang="ru-RU" b="1" dirty="0" smtClean="0">
                <a:ln w="9525">
                  <a:solidFill>
                    <a:srgbClr val="C00000"/>
                  </a:solidFill>
                  <a:prstDash val="solid"/>
                </a:ln>
                <a:solidFill>
                  <a:srgbClr val="C00000"/>
                </a:solidFill>
                <a:effectLst>
                  <a:glow rad="101600">
                    <a:schemeClr val="accent2">
                      <a:satMod val="175000"/>
                      <a:alpha val="40000"/>
                    </a:schemeClr>
                  </a:glow>
                  <a:outerShdw blurRad="50800" dist="38100" algn="l" rotWithShape="0">
                    <a:prstClr val="black">
                      <a:alpha val="40000"/>
                    </a:prstClr>
                  </a:outerShdw>
                </a:effectLst>
                <a:latin typeface="Bookman Old Style" panose="02050604050505020204" pitchFamily="18" charset="0"/>
              </a:rPr>
              <a:t>Одна из главных задач, решаемых в ДОУ– это обеспечение конституционного права каждого ребенка на охрану его жизни и здоровья.</a:t>
            </a:r>
            <a:r>
              <a:rPr lang="ru-RU" dirty="0" smtClean="0">
                <a:ln>
                  <a:solidFill>
                    <a:srgbClr val="C00000"/>
                  </a:solidFill>
                </a:ln>
                <a:effectLst>
                  <a:glow rad="101600">
                    <a:srgbClr val="FB5B5B">
                      <a:alpha val="60000"/>
                    </a:srgbClr>
                  </a:glow>
                  <a:outerShdw blurRad="50800" dist="38100" algn="l" rotWithShape="0">
                    <a:prstClr val="black">
                      <a:alpha val="40000"/>
                    </a:prstClr>
                  </a:outerShdw>
                </a:effectLst>
              </a:rPr>
              <a:t/>
            </a:r>
            <a:br>
              <a:rPr lang="ru-RU" dirty="0" smtClean="0">
                <a:ln>
                  <a:solidFill>
                    <a:srgbClr val="C00000"/>
                  </a:solidFill>
                </a:ln>
                <a:effectLst>
                  <a:glow rad="101600">
                    <a:srgbClr val="FB5B5B">
                      <a:alpha val="60000"/>
                    </a:srgbClr>
                  </a:glow>
                  <a:outerShdw blurRad="50800" dist="38100" algn="l" rotWithShape="0">
                    <a:prstClr val="black">
                      <a:alpha val="40000"/>
                    </a:prstClr>
                  </a:outerShdw>
                </a:effectLst>
              </a:rPr>
            </a:br>
            <a:endParaRPr lang="ru-RU" dirty="0">
              <a:ln>
                <a:solidFill>
                  <a:srgbClr val="C00000"/>
                </a:solidFill>
              </a:ln>
              <a:effectLst>
                <a:glow rad="101600">
                  <a:srgbClr val="FB5B5B">
                    <a:alpha val="60000"/>
                  </a:srgbClr>
                </a:glow>
                <a:outerShdw blurRad="50800" dist="38100" algn="l" rotWithShape="0">
                  <a:prstClr val="black">
                    <a:alpha val="40000"/>
                  </a:prstClr>
                </a:outerShdw>
              </a:effectLst>
            </a:endParaRPr>
          </a:p>
        </p:txBody>
      </p:sp>
      <p:pic>
        <p:nvPicPr>
          <p:cNvPr id="4" name="Рисунок 3"/>
          <p:cNvPicPr>
            <a:picLocks noChangeAspect="1"/>
          </p:cNvPicPr>
          <p:nvPr/>
        </p:nvPicPr>
        <p:blipFill rotWithShape="1">
          <a:blip r:embed="rId2"/>
          <a:srcRect l="3634" r="7330"/>
          <a:stretch/>
        </p:blipFill>
        <p:spPr>
          <a:xfrm>
            <a:off x="338665" y="1456266"/>
            <a:ext cx="5359067" cy="41324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83038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27013"/>
            <a:ext cx="10515600" cy="1325563"/>
          </a:xfrm>
        </p:spPr>
        <p:txBody>
          <a:bodyPr/>
          <a:lstStyle/>
          <a:p>
            <a:pPr algn="ctr"/>
            <a:r>
              <a:rPr lang="ru-RU"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ookman Old Style" panose="02050604050505020204" pitchFamily="18" charset="0"/>
              </a:rPr>
              <a:t>Организация питания детей в ДОУ</a:t>
            </a:r>
            <a:endParaRPr lang="ru-RU"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ookman Old Style" panose="02050604050505020204" pitchFamily="18" charset="0"/>
            </a:endParaRPr>
          </a:p>
        </p:txBody>
      </p:sp>
      <p:sp>
        <p:nvSpPr>
          <p:cNvPr id="3" name="Объект 2"/>
          <p:cNvSpPr>
            <a:spLocks noGrp="1"/>
          </p:cNvSpPr>
          <p:nvPr>
            <p:ph idx="1"/>
          </p:nvPr>
        </p:nvSpPr>
        <p:spPr>
          <a:xfrm>
            <a:off x="152400" y="1676400"/>
            <a:ext cx="12039600" cy="4978400"/>
          </a:xfrm>
        </p:spPr>
        <p:txBody>
          <a:bodyPr>
            <a:normAutofit fontScale="92500" lnSpcReduction="10000"/>
          </a:bodyPr>
          <a:lstStyle/>
          <a:p>
            <a:pPr marL="0" indent="0">
              <a:buNone/>
            </a:pPr>
            <a:r>
              <a:rPr lang="ru-RU" dirty="0"/>
              <a:t> </a:t>
            </a:r>
            <a:r>
              <a:rPr lang="ru-RU" dirty="0" smtClean="0"/>
              <a:t>         </a:t>
            </a:r>
            <a:r>
              <a:rPr lang="ru-RU" dirty="0" smtClean="0">
                <a:latin typeface="Bookman Old Style" panose="02050604050505020204" pitchFamily="18" charset="0"/>
              </a:rPr>
              <a:t>Соответствие энергетической ценности рациона </a:t>
            </a:r>
            <a:r>
              <a:rPr lang="ru-RU" dirty="0" err="1" smtClean="0">
                <a:latin typeface="Bookman Old Style" panose="02050604050505020204" pitchFamily="18" charset="0"/>
              </a:rPr>
              <a:t>энергозатратам</a:t>
            </a:r>
            <a:r>
              <a:rPr lang="ru-RU" dirty="0" smtClean="0">
                <a:latin typeface="Bookman Old Style" panose="02050604050505020204" pitchFamily="18" charset="0"/>
              </a:rPr>
              <a:t> ребенка. </a:t>
            </a:r>
          </a:p>
          <a:p>
            <a:pPr marL="0" indent="0">
              <a:buNone/>
            </a:pPr>
            <a:r>
              <a:rPr lang="ru-RU" dirty="0" smtClean="0">
                <a:latin typeface="Bookman Old Style" panose="02050604050505020204" pitchFamily="18" charset="0"/>
              </a:rPr>
              <a:t>       Сбалансированность рациона по всем заменимым и незаменимым пищевым факторам, включая белки, аминокислоты, пищевые жиры и жирные кислоты, различные классы углеводов, витамины, минеральные соли и микроэлементы. </a:t>
            </a:r>
          </a:p>
          <a:p>
            <a:pPr marL="0" indent="0">
              <a:buNone/>
            </a:pPr>
            <a:r>
              <a:rPr lang="ru-RU" dirty="0" smtClean="0">
                <a:latin typeface="Bookman Old Style" panose="02050604050505020204" pitchFamily="18" charset="0"/>
              </a:rPr>
              <a:t>      Максимальное разнообразие продуктов и блюд, обеспечивающих сбалансированность рациона.</a:t>
            </a:r>
          </a:p>
          <a:p>
            <a:pPr marL="0" indent="0">
              <a:buNone/>
            </a:pPr>
            <a:r>
              <a:rPr lang="ru-RU" dirty="0" smtClean="0">
                <a:latin typeface="Bookman Old Style" panose="02050604050505020204" pitchFamily="18" charset="0"/>
              </a:rPr>
              <a:t>      Правильная технологическая и кулинарная обработка продуктов и блюд, обеспечивающая их высокие вкусовые достоинства и сохранность исходной пищевой ценности.</a:t>
            </a:r>
          </a:p>
          <a:p>
            <a:pPr marL="0" indent="0">
              <a:buNone/>
            </a:pPr>
            <a:r>
              <a:rPr lang="ru-RU" dirty="0" smtClean="0">
                <a:latin typeface="Bookman Old Style" panose="02050604050505020204" pitchFamily="18" charset="0"/>
              </a:rPr>
              <a:t>      Оптимальный режим питания, обстановка, формирующая у детей навыки культуры приема пищи. </a:t>
            </a:r>
          </a:p>
          <a:p>
            <a:pPr marL="0" indent="0">
              <a:buNone/>
            </a:pPr>
            <a:endParaRPr lang="ru-RU" dirty="0">
              <a:latin typeface="Bookman Old Style" panose="02050604050505020204" pitchFamily="18" charset="0"/>
            </a:endParaRPr>
          </a:p>
        </p:txBody>
      </p:sp>
      <p:pic>
        <p:nvPicPr>
          <p:cNvPr id="4" name="Рисунок 3"/>
          <p:cNvPicPr>
            <a:picLocks noChangeAspect="1"/>
          </p:cNvPicPr>
          <p:nvPr/>
        </p:nvPicPr>
        <p:blipFill>
          <a:blip r:embed="rId2"/>
          <a:stretch>
            <a:fillRect/>
          </a:stretch>
        </p:blipFill>
        <p:spPr>
          <a:xfrm>
            <a:off x="152398" y="2290411"/>
            <a:ext cx="634039" cy="627942"/>
          </a:xfrm>
          <a:prstGeom prst="rect">
            <a:avLst/>
          </a:prstGeom>
        </p:spPr>
      </p:pic>
      <p:pic>
        <p:nvPicPr>
          <p:cNvPr id="5" name="Рисунок 4"/>
          <p:cNvPicPr>
            <a:picLocks noChangeAspect="1"/>
          </p:cNvPicPr>
          <p:nvPr/>
        </p:nvPicPr>
        <p:blipFill>
          <a:blip r:embed="rId2"/>
          <a:stretch>
            <a:fillRect/>
          </a:stretch>
        </p:blipFill>
        <p:spPr>
          <a:xfrm>
            <a:off x="127954" y="3566229"/>
            <a:ext cx="634039" cy="627942"/>
          </a:xfrm>
          <a:prstGeom prst="rect">
            <a:avLst/>
          </a:prstGeom>
        </p:spPr>
      </p:pic>
      <p:pic>
        <p:nvPicPr>
          <p:cNvPr id="6" name="Рисунок 5"/>
          <p:cNvPicPr>
            <a:picLocks noChangeAspect="1"/>
          </p:cNvPicPr>
          <p:nvPr/>
        </p:nvPicPr>
        <p:blipFill>
          <a:blip r:embed="rId2"/>
          <a:stretch>
            <a:fillRect/>
          </a:stretch>
        </p:blipFill>
        <p:spPr>
          <a:xfrm>
            <a:off x="152399" y="4367787"/>
            <a:ext cx="634039" cy="627942"/>
          </a:xfrm>
          <a:prstGeom prst="rect">
            <a:avLst/>
          </a:prstGeom>
        </p:spPr>
      </p:pic>
      <p:pic>
        <p:nvPicPr>
          <p:cNvPr id="7" name="Рисунок 6"/>
          <p:cNvPicPr>
            <a:picLocks noChangeAspect="1"/>
          </p:cNvPicPr>
          <p:nvPr/>
        </p:nvPicPr>
        <p:blipFill>
          <a:blip r:embed="rId2"/>
          <a:stretch>
            <a:fillRect/>
          </a:stretch>
        </p:blipFill>
        <p:spPr>
          <a:xfrm>
            <a:off x="152397" y="5471735"/>
            <a:ext cx="634039" cy="627942"/>
          </a:xfrm>
          <a:prstGeom prst="rect">
            <a:avLst/>
          </a:prstGeom>
        </p:spPr>
      </p:pic>
      <p:pic>
        <p:nvPicPr>
          <p:cNvPr id="8" name="Рисунок 7"/>
          <p:cNvPicPr>
            <a:picLocks noChangeAspect="1"/>
          </p:cNvPicPr>
          <p:nvPr/>
        </p:nvPicPr>
        <p:blipFill>
          <a:blip r:embed="rId3"/>
          <a:stretch>
            <a:fillRect/>
          </a:stretch>
        </p:blipFill>
        <p:spPr>
          <a:xfrm>
            <a:off x="152397" y="1390698"/>
            <a:ext cx="634039" cy="627942"/>
          </a:xfrm>
          <a:prstGeom prst="rect">
            <a:avLst/>
          </a:prstGeom>
        </p:spPr>
      </p:pic>
    </p:spTree>
    <p:extLst>
      <p:ext uri="{BB962C8B-B14F-4D97-AF65-F5344CB8AC3E}">
        <p14:creationId xmlns:p14="http://schemas.microsoft.com/office/powerpoint/2010/main" val="489835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78858"/>
            <a:ext cx="10515600" cy="1325563"/>
          </a:xfrm>
        </p:spPr>
        <p:txBody>
          <a:bodyPr/>
          <a:lstStyle/>
          <a:p>
            <a:pPr algn="ctr"/>
            <a:r>
              <a:rPr lang="ru-RU"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ookman Old Style" panose="02050604050505020204" pitchFamily="18" charset="0"/>
              </a:rPr>
              <a:t>К чему приводит несбалансированное питание?</a:t>
            </a:r>
            <a:endParaRPr lang="ru-RU"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ookman Old Style" panose="02050604050505020204" pitchFamily="18" charset="0"/>
            </a:endParaRPr>
          </a:p>
        </p:txBody>
      </p:sp>
      <p:sp>
        <p:nvSpPr>
          <p:cNvPr id="3" name="Объект 2"/>
          <p:cNvSpPr>
            <a:spLocks noGrp="1"/>
          </p:cNvSpPr>
          <p:nvPr>
            <p:ph idx="1"/>
          </p:nvPr>
        </p:nvSpPr>
        <p:spPr>
          <a:xfrm>
            <a:off x="186268" y="1504421"/>
            <a:ext cx="11751732" cy="5353579"/>
          </a:xfrm>
        </p:spPr>
        <p:txBody>
          <a:bodyPr>
            <a:normAutofit/>
          </a:bodyPr>
          <a:lstStyle/>
          <a:p>
            <a:pPr marL="0" indent="0">
              <a:buNone/>
            </a:pPr>
            <a:r>
              <a:rPr lang="ru-RU" dirty="0" smtClean="0">
                <a:latin typeface="Bookman Old Style" panose="02050604050505020204" pitchFamily="18" charset="0"/>
              </a:rPr>
              <a:t>       Возникновение болезней эндокринной системы, органов пищеварения, анемии;</a:t>
            </a:r>
          </a:p>
          <a:p>
            <a:pPr marL="0" indent="0">
              <a:buNone/>
            </a:pPr>
            <a:r>
              <a:rPr lang="ru-RU" dirty="0">
                <a:latin typeface="Bookman Old Style" panose="02050604050505020204" pitchFamily="18" charset="0"/>
              </a:rPr>
              <a:t> </a:t>
            </a:r>
            <a:r>
              <a:rPr lang="ru-RU" dirty="0" smtClean="0">
                <a:latin typeface="Bookman Old Style" panose="02050604050505020204" pitchFamily="18" charset="0"/>
              </a:rPr>
              <a:t>      Витаминная недостаточность, дефицит различных микроэлементов; </a:t>
            </a:r>
          </a:p>
          <a:p>
            <a:pPr marL="0" indent="0">
              <a:buNone/>
            </a:pPr>
            <a:r>
              <a:rPr lang="ru-RU" dirty="0">
                <a:latin typeface="Bookman Old Style" panose="02050604050505020204" pitchFamily="18" charset="0"/>
              </a:rPr>
              <a:t> </a:t>
            </a:r>
            <a:r>
              <a:rPr lang="ru-RU" dirty="0" smtClean="0">
                <a:latin typeface="Bookman Old Style" panose="02050604050505020204" pitchFamily="18" charset="0"/>
              </a:rPr>
              <a:t>      Риск развития заболеваний, связанных с дефицитом железа; </a:t>
            </a:r>
          </a:p>
          <a:p>
            <a:pPr marL="0" indent="0">
              <a:buNone/>
            </a:pPr>
            <a:r>
              <a:rPr lang="ru-RU" dirty="0">
                <a:latin typeface="Bookman Old Style" panose="02050604050505020204" pitchFamily="18" charset="0"/>
              </a:rPr>
              <a:t> </a:t>
            </a:r>
            <a:r>
              <a:rPr lang="ru-RU" dirty="0" smtClean="0">
                <a:latin typeface="Bookman Old Style" panose="02050604050505020204" pitchFamily="18" charset="0"/>
              </a:rPr>
              <a:t>      Развитие гастроэнтерологических заболеваний (гастрит, болезни желчного пузыря); </a:t>
            </a:r>
          </a:p>
          <a:p>
            <a:pPr marL="0" indent="0">
              <a:buNone/>
            </a:pPr>
            <a:r>
              <a:rPr lang="ru-RU" dirty="0">
                <a:latin typeface="Bookman Old Style" panose="02050604050505020204" pitchFamily="18" charset="0"/>
              </a:rPr>
              <a:t> </a:t>
            </a:r>
            <a:r>
              <a:rPr lang="ru-RU" dirty="0" smtClean="0">
                <a:latin typeface="Bookman Old Style" panose="02050604050505020204" pitchFamily="18" charset="0"/>
              </a:rPr>
              <a:t>      Избыточная масса тела и ожирение;</a:t>
            </a:r>
          </a:p>
          <a:p>
            <a:pPr marL="0" indent="0">
              <a:buNone/>
            </a:pPr>
            <a:r>
              <a:rPr lang="ru-RU" dirty="0">
                <a:latin typeface="Bookman Old Style" panose="02050604050505020204" pitchFamily="18" charset="0"/>
              </a:rPr>
              <a:t> </a:t>
            </a:r>
            <a:r>
              <a:rPr lang="ru-RU" dirty="0" smtClean="0">
                <a:latin typeface="Bookman Old Style" panose="02050604050505020204" pitchFamily="18" charset="0"/>
              </a:rPr>
              <a:t>      Развитие алиментарно-зависимых состояний и заболеваний.</a:t>
            </a:r>
            <a:endParaRPr lang="ru-RU" dirty="0">
              <a:latin typeface="Bookman Old Style" panose="02050604050505020204" pitchFamily="18" charset="0"/>
            </a:endParaRPr>
          </a:p>
        </p:txBody>
      </p:sp>
      <p:pic>
        <p:nvPicPr>
          <p:cNvPr id="4" name="Рисунок 3"/>
          <p:cNvPicPr>
            <a:picLocks noChangeAspect="1"/>
          </p:cNvPicPr>
          <p:nvPr/>
        </p:nvPicPr>
        <p:blipFill>
          <a:blip r:embed="rId2"/>
          <a:stretch>
            <a:fillRect/>
          </a:stretch>
        </p:blipFill>
        <p:spPr>
          <a:xfrm>
            <a:off x="389467" y="1320096"/>
            <a:ext cx="634039" cy="627942"/>
          </a:xfrm>
          <a:prstGeom prst="rect">
            <a:avLst/>
          </a:prstGeom>
        </p:spPr>
      </p:pic>
      <p:pic>
        <p:nvPicPr>
          <p:cNvPr id="5" name="Рисунок 4"/>
          <p:cNvPicPr>
            <a:picLocks noChangeAspect="1"/>
          </p:cNvPicPr>
          <p:nvPr/>
        </p:nvPicPr>
        <p:blipFill>
          <a:blip r:embed="rId2"/>
          <a:stretch>
            <a:fillRect/>
          </a:stretch>
        </p:blipFill>
        <p:spPr>
          <a:xfrm>
            <a:off x="389466" y="2202042"/>
            <a:ext cx="634039" cy="627942"/>
          </a:xfrm>
          <a:prstGeom prst="rect">
            <a:avLst/>
          </a:prstGeom>
        </p:spPr>
      </p:pic>
      <p:pic>
        <p:nvPicPr>
          <p:cNvPr id="6" name="Рисунок 5"/>
          <p:cNvPicPr>
            <a:picLocks noChangeAspect="1"/>
          </p:cNvPicPr>
          <p:nvPr/>
        </p:nvPicPr>
        <p:blipFill>
          <a:blip r:embed="rId2"/>
          <a:stretch>
            <a:fillRect/>
          </a:stretch>
        </p:blipFill>
        <p:spPr>
          <a:xfrm>
            <a:off x="389465" y="3083988"/>
            <a:ext cx="634039" cy="627942"/>
          </a:xfrm>
          <a:prstGeom prst="rect">
            <a:avLst/>
          </a:prstGeom>
        </p:spPr>
      </p:pic>
      <p:pic>
        <p:nvPicPr>
          <p:cNvPr id="7" name="Рисунок 6"/>
          <p:cNvPicPr>
            <a:picLocks noChangeAspect="1"/>
          </p:cNvPicPr>
          <p:nvPr/>
        </p:nvPicPr>
        <p:blipFill>
          <a:blip r:embed="rId2"/>
          <a:stretch>
            <a:fillRect/>
          </a:stretch>
        </p:blipFill>
        <p:spPr>
          <a:xfrm>
            <a:off x="389464" y="4015674"/>
            <a:ext cx="634039" cy="627942"/>
          </a:xfrm>
          <a:prstGeom prst="rect">
            <a:avLst/>
          </a:prstGeom>
        </p:spPr>
      </p:pic>
      <p:pic>
        <p:nvPicPr>
          <p:cNvPr id="8" name="Рисунок 7"/>
          <p:cNvPicPr>
            <a:picLocks noChangeAspect="1"/>
          </p:cNvPicPr>
          <p:nvPr/>
        </p:nvPicPr>
        <p:blipFill>
          <a:blip r:embed="rId2"/>
          <a:stretch>
            <a:fillRect/>
          </a:stretch>
        </p:blipFill>
        <p:spPr>
          <a:xfrm>
            <a:off x="389463" y="4897620"/>
            <a:ext cx="634039" cy="627942"/>
          </a:xfrm>
          <a:prstGeom prst="rect">
            <a:avLst/>
          </a:prstGeom>
        </p:spPr>
      </p:pic>
      <p:pic>
        <p:nvPicPr>
          <p:cNvPr id="9" name="Рисунок 8"/>
          <p:cNvPicPr>
            <a:picLocks noChangeAspect="1"/>
          </p:cNvPicPr>
          <p:nvPr/>
        </p:nvPicPr>
        <p:blipFill>
          <a:blip r:embed="rId2"/>
          <a:stretch>
            <a:fillRect/>
          </a:stretch>
        </p:blipFill>
        <p:spPr>
          <a:xfrm>
            <a:off x="389463" y="5395916"/>
            <a:ext cx="634039" cy="627942"/>
          </a:xfrm>
          <a:prstGeom prst="rect">
            <a:avLst/>
          </a:prstGeom>
        </p:spPr>
      </p:pic>
    </p:spTree>
    <p:extLst>
      <p:ext uri="{BB962C8B-B14F-4D97-AF65-F5344CB8AC3E}">
        <p14:creationId xmlns:p14="http://schemas.microsoft.com/office/powerpoint/2010/main" val="3759003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4066" y="212725"/>
            <a:ext cx="11463867" cy="1325563"/>
          </a:xfrm>
        </p:spPr>
        <p:txBody>
          <a:bodyPr>
            <a:normAutofit fontScale="90000"/>
          </a:bodyPr>
          <a:lstStyle/>
          <a:p>
            <a:pPr algn="ctr"/>
            <a:r>
              <a:rPr lang="ru-RU" dirty="0" smtClean="0"/>
              <a:t> </a:t>
            </a:r>
            <a:r>
              <a:rPr lang="ru-RU"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ookman Old Style" panose="02050604050505020204" pitchFamily="18" charset="0"/>
              </a:rPr>
              <a:t>Рационы питания, ассортимент блюд, технологии приготовления разработаны в соответствии:</a:t>
            </a:r>
            <a:endParaRPr lang="ru-RU"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ookman Old Style" panose="02050604050505020204" pitchFamily="18" charset="0"/>
            </a:endParaRPr>
          </a:p>
        </p:txBody>
      </p:sp>
      <p:sp>
        <p:nvSpPr>
          <p:cNvPr id="3" name="Объект 2"/>
          <p:cNvSpPr>
            <a:spLocks noGrp="1"/>
          </p:cNvSpPr>
          <p:nvPr>
            <p:ph idx="1"/>
          </p:nvPr>
        </p:nvSpPr>
        <p:spPr>
          <a:xfrm>
            <a:off x="364065" y="1825624"/>
            <a:ext cx="11463868" cy="4913843"/>
          </a:xfrm>
        </p:spPr>
        <p:txBody>
          <a:bodyPr>
            <a:normAutofit fontScale="92500" lnSpcReduction="10000"/>
          </a:bodyPr>
          <a:lstStyle/>
          <a:p>
            <a:pPr marL="0" indent="0">
              <a:buNone/>
            </a:pPr>
            <a:r>
              <a:rPr lang="ru-RU" dirty="0" smtClean="0">
                <a:latin typeface="Bookman Old Style" panose="02050604050505020204" pitchFamily="18" charset="0"/>
              </a:rPr>
              <a:t>       Методических указаний «Организация питания в дошкольных образовательных учреждениях» под редакцией И.Я. Конь (ГУ НИИ питания РАМН);  </a:t>
            </a:r>
          </a:p>
          <a:p>
            <a:pPr marL="0" indent="0">
              <a:buNone/>
            </a:pPr>
            <a:r>
              <a:rPr lang="ru-RU" dirty="0" smtClean="0">
                <a:latin typeface="Bookman Old Style" panose="02050604050505020204" pitchFamily="18" charset="0"/>
              </a:rPr>
              <a:t>      Сборника технологических нормативов, рецептур блюд и кулинарных изделий для дошкольных образовательных учреждений, рекомендованных институтом питания РАМН, федеральным центром Госсанэпиднадзора;</a:t>
            </a:r>
          </a:p>
          <a:p>
            <a:pPr marL="0" indent="0">
              <a:buNone/>
            </a:pPr>
            <a:r>
              <a:rPr lang="ru-RU" dirty="0">
                <a:latin typeface="Bookman Old Style" panose="02050604050505020204" pitchFamily="18" charset="0"/>
              </a:rPr>
              <a:t> </a:t>
            </a:r>
            <a:r>
              <a:rPr lang="ru-RU" dirty="0" smtClean="0">
                <a:latin typeface="Bookman Old Style" panose="02050604050505020204" pitchFamily="18" charset="0"/>
              </a:rPr>
              <a:t>     Технико-технологических карт на изготовление кулинарной продукции для организации питания обучающихся, воспитанников образовательных учреждений;</a:t>
            </a:r>
          </a:p>
          <a:p>
            <a:pPr marL="0" indent="0">
              <a:buNone/>
            </a:pPr>
            <a:r>
              <a:rPr lang="ru-RU" dirty="0">
                <a:latin typeface="Bookman Old Style" panose="02050604050505020204" pitchFamily="18" charset="0"/>
              </a:rPr>
              <a:t> </a:t>
            </a:r>
            <a:r>
              <a:rPr lang="ru-RU" dirty="0" smtClean="0">
                <a:latin typeface="Bookman Old Style" panose="02050604050505020204" pitchFamily="18" charset="0"/>
              </a:rPr>
              <a:t>     СанПиН 2.4.1.3049-13 "Санитарно-эпидемиологические требования к устройству, содержанию и организации режима работы дошкольных образовательных организаций»;</a:t>
            </a:r>
            <a:endParaRPr lang="ru-RU" dirty="0">
              <a:latin typeface="Bookman Old Style" panose="02050604050505020204" pitchFamily="18" charset="0"/>
            </a:endParaRPr>
          </a:p>
        </p:txBody>
      </p:sp>
      <p:pic>
        <p:nvPicPr>
          <p:cNvPr id="4" name="Рисунок 3"/>
          <p:cNvPicPr>
            <a:picLocks noChangeAspect="1"/>
          </p:cNvPicPr>
          <p:nvPr/>
        </p:nvPicPr>
        <p:blipFill>
          <a:blip r:embed="rId2"/>
          <a:stretch>
            <a:fillRect/>
          </a:stretch>
        </p:blipFill>
        <p:spPr>
          <a:xfrm>
            <a:off x="364065" y="1538288"/>
            <a:ext cx="634039" cy="627942"/>
          </a:xfrm>
          <a:prstGeom prst="rect">
            <a:avLst/>
          </a:prstGeom>
        </p:spPr>
      </p:pic>
      <p:pic>
        <p:nvPicPr>
          <p:cNvPr id="5" name="Рисунок 4"/>
          <p:cNvPicPr>
            <a:picLocks noChangeAspect="1"/>
          </p:cNvPicPr>
          <p:nvPr/>
        </p:nvPicPr>
        <p:blipFill>
          <a:blip r:embed="rId2"/>
          <a:stretch>
            <a:fillRect/>
          </a:stretch>
        </p:blipFill>
        <p:spPr>
          <a:xfrm>
            <a:off x="364064" y="2708629"/>
            <a:ext cx="634039" cy="627942"/>
          </a:xfrm>
          <a:prstGeom prst="rect">
            <a:avLst/>
          </a:prstGeom>
        </p:spPr>
      </p:pic>
      <p:pic>
        <p:nvPicPr>
          <p:cNvPr id="6" name="Рисунок 5"/>
          <p:cNvPicPr>
            <a:picLocks noChangeAspect="1"/>
          </p:cNvPicPr>
          <p:nvPr/>
        </p:nvPicPr>
        <p:blipFill>
          <a:blip r:embed="rId2"/>
          <a:stretch>
            <a:fillRect/>
          </a:stretch>
        </p:blipFill>
        <p:spPr>
          <a:xfrm>
            <a:off x="364063" y="4096106"/>
            <a:ext cx="634039" cy="627942"/>
          </a:xfrm>
          <a:prstGeom prst="rect">
            <a:avLst/>
          </a:prstGeom>
        </p:spPr>
      </p:pic>
      <p:pic>
        <p:nvPicPr>
          <p:cNvPr id="7" name="Рисунок 6"/>
          <p:cNvPicPr>
            <a:picLocks noChangeAspect="1"/>
          </p:cNvPicPr>
          <p:nvPr/>
        </p:nvPicPr>
        <p:blipFill>
          <a:blip r:embed="rId2"/>
          <a:stretch>
            <a:fillRect/>
          </a:stretch>
        </p:blipFill>
        <p:spPr>
          <a:xfrm>
            <a:off x="364062" y="5169612"/>
            <a:ext cx="634039" cy="627942"/>
          </a:xfrm>
          <a:prstGeom prst="rect">
            <a:avLst/>
          </a:prstGeom>
        </p:spPr>
      </p:pic>
    </p:spTree>
    <p:extLst>
      <p:ext uri="{BB962C8B-B14F-4D97-AF65-F5344CB8AC3E}">
        <p14:creationId xmlns:p14="http://schemas.microsoft.com/office/powerpoint/2010/main" val="2170141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80458"/>
            <a:ext cx="10515600" cy="1325563"/>
          </a:xfrm>
        </p:spPr>
        <p:txBody>
          <a:bodyPr/>
          <a:lstStyle/>
          <a:p>
            <a:pPr algn="ctr"/>
            <a:r>
              <a:rPr lang="ru-RU"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ookman Old Style" panose="02050604050505020204" pitchFamily="18" charset="0"/>
              </a:rPr>
              <a:t>Особенности 4-х разового питания</a:t>
            </a:r>
            <a:endParaRPr lang="ru-RU"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ookman Old Style" panose="02050604050505020204" pitchFamily="18" charset="0"/>
            </a:endParaRPr>
          </a:p>
        </p:txBody>
      </p:sp>
      <p:sp>
        <p:nvSpPr>
          <p:cNvPr id="3" name="Объект 2"/>
          <p:cNvSpPr>
            <a:spLocks noGrp="1"/>
          </p:cNvSpPr>
          <p:nvPr>
            <p:ph idx="1"/>
          </p:nvPr>
        </p:nvSpPr>
        <p:spPr>
          <a:xfrm>
            <a:off x="601133" y="1755777"/>
            <a:ext cx="10989734" cy="4915956"/>
          </a:xfrm>
        </p:spPr>
        <p:txBody>
          <a:bodyPr>
            <a:normAutofit/>
          </a:bodyPr>
          <a:lstStyle/>
          <a:p>
            <a:pPr marL="0" indent="0">
              <a:buNone/>
            </a:pPr>
            <a:r>
              <a:rPr lang="ru-RU" dirty="0" smtClean="0"/>
              <a:t>        </a:t>
            </a:r>
            <a:r>
              <a:rPr lang="ru-RU" dirty="0" smtClean="0">
                <a:latin typeface="Bookman Old Style" panose="02050604050505020204" pitchFamily="18" charset="0"/>
              </a:rPr>
              <a:t>В детском саду организовано 4-х разовое питание. В меню каждый день включена суточная норма молока, сливочного и растительного масла сахара, хлеба, мяса. Продукты, богатые белком (рыба, мясо), включаются в меню первой половины дня. Во второй половине дня детям предлагаются молочные и овощные блюда. Для приготовления вторых блюд кроме говядины используются также субпродукты (печень в виде суфле, котлет, биточков, гуляша). Ежедневно в меню включены овощи, как в свежем, так и вареном и тушеном виде. Дети регулярно получают на полдник кисломолочные продукты.</a:t>
            </a:r>
            <a:endParaRPr lang="ru-RU" dirty="0">
              <a:latin typeface="Bookman Old Style" panose="02050604050505020204" pitchFamily="18" charset="0"/>
            </a:endParaRPr>
          </a:p>
        </p:txBody>
      </p:sp>
    </p:spTree>
    <p:extLst>
      <p:ext uri="{BB962C8B-B14F-4D97-AF65-F5344CB8AC3E}">
        <p14:creationId xmlns:p14="http://schemas.microsoft.com/office/powerpoint/2010/main" val="1458832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3247" y="323763"/>
            <a:ext cx="7598353" cy="6393037"/>
          </a:xfrm>
        </p:spPr>
        <p:txBody>
          <a:bodyPr>
            <a:normAutofit/>
          </a:bodyPr>
          <a:lstStyle/>
          <a:p>
            <a:pPr marL="0" indent="0">
              <a:buNone/>
            </a:pPr>
            <a:r>
              <a:rPr lang="ru-RU" dirty="0" smtClean="0">
                <a:latin typeface="Bookman Old Style" panose="02050604050505020204" pitchFamily="18" charset="0"/>
              </a:rPr>
              <a:t>     Контроль за фактическим питанием и санитарно-гигиеническим состоянием пищеблока осуществляется медицинскими работниками ДОУ.</a:t>
            </a:r>
          </a:p>
          <a:p>
            <a:pPr marL="0" indent="0">
              <a:buNone/>
            </a:pPr>
            <a:r>
              <a:rPr lang="ru-RU" dirty="0">
                <a:latin typeface="Bookman Old Style" panose="02050604050505020204" pitchFamily="18" charset="0"/>
              </a:rPr>
              <a:t> </a:t>
            </a:r>
            <a:r>
              <a:rPr lang="ru-RU" dirty="0" smtClean="0">
                <a:latin typeface="Bookman Old Style" panose="02050604050505020204" pitchFamily="18" charset="0"/>
              </a:rPr>
              <a:t>    Общее санитарно-гигиеническое состояние дошкольного учреж­дения соответствует требованиям Госсанэпиднадзора: питьевой, световой и воздушный режимы соответствуют нормам.</a:t>
            </a:r>
          </a:p>
          <a:p>
            <a:pPr marL="0" indent="0">
              <a:buNone/>
            </a:pPr>
            <a:r>
              <a:rPr lang="ru-RU" dirty="0">
                <a:latin typeface="Bookman Old Style" panose="02050604050505020204" pitchFamily="18" charset="0"/>
              </a:rPr>
              <a:t> </a:t>
            </a:r>
            <a:r>
              <a:rPr lang="ru-RU" dirty="0" smtClean="0">
                <a:latin typeface="Bookman Old Style" panose="02050604050505020204" pitchFamily="18" charset="0"/>
              </a:rPr>
              <a:t>    Пищеблок детского сада оснащен всем необходимым техническим оборудованием. Работники пищеблока аттестованы и своевременно проходят санитарно-гигиеническое обучение.</a:t>
            </a:r>
            <a:endParaRPr lang="ru-RU" dirty="0">
              <a:latin typeface="Bookman Old Style" panose="02050604050505020204" pitchFamily="18" charset="0"/>
            </a:endParaRPr>
          </a:p>
        </p:txBody>
      </p:sp>
      <p:pic>
        <p:nvPicPr>
          <p:cNvPr id="4" name="Рисунок 3"/>
          <p:cNvPicPr>
            <a:picLocks noChangeAspect="1"/>
          </p:cNvPicPr>
          <p:nvPr/>
        </p:nvPicPr>
        <p:blipFill>
          <a:blip r:embed="rId2"/>
          <a:stretch>
            <a:fillRect/>
          </a:stretch>
        </p:blipFill>
        <p:spPr>
          <a:xfrm>
            <a:off x="258709" y="104646"/>
            <a:ext cx="634039" cy="627942"/>
          </a:xfrm>
          <a:prstGeom prst="rect">
            <a:avLst/>
          </a:prstGeom>
        </p:spPr>
      </p:pic>
      <p:pic>
        <p:nvPicPr>
          <p:cNvPr id="5" name="Рисунок 4"/>
          <p:cNvPicPr>
            <a:picLocks noChangeAspect="1"/>
          </p:cNvPicPr>
          <p:nvPr/>
        </p:nvPicPr>
        <p:blipFill>
          <a:blip r:embed="rId2"/>
          <a:stretch>
            <a:fillRect/>
          </a:stretch>
        </p:blipFill>
        <p:spPr>
          <a:xfrm>
            <a:off x="224835" y="1859890"/>
            <a:ext cx="634039" cy="627942"/>
          </a:xfrm>
          <a:prstGeom prst="rect">
            <a:avLst/>
          </a:prstGeom>
        </p:spPr>
      </p:pic>
      <p:pic>
        <p:nvPicPr>
          <p:cNvPr id="6" name="Рисунок 5"/>
          <p:cNvPicPr>
            <a:picLocks noChangeAspect="1"/>
          </p:cNvPicPr>
          <p:nvPr/>
        </p:nvPicPr>
        <p:blipFill>
          <a:blip r:embed="rId2"/>
          <a:stretch>
            <a:fillRect/>
          </a:stretch>
        </p:blipFill>
        <p:spPr>
          <a:xfrm>
            <a:off x="258708" y="4288345"/>
            <a:ext cx="634039" cy="627942"/>
          </a:xfrm>
          <a:prstGeom prst="rect">
            <a:avLst/>
          </a:prstGeom>
        </p:spPr>
      </p:pic>
      <p:pic>
        <p:nvPicPr>
          <p:cNvPr id="14" name="Рисунок 13"/>
          <p:cNvPicPr>
            <a:picLocks noChangeAspect="1"/>
          </p:cNvPicPr>
          <p:nvPr/>
        </p:nvPicPr>
        <p:blipFill rotWithShape="1">
          <a:blip r:embed="rId3"/>
          <a:srcRect l="2903"/>
          <a:stretch/>
        </p:blipFill>
        <p:spPr>
          <a:xfrm>
            <a:off x="7670799" y="1303867"/>
            <a:ext cx="4275667" cy="4786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05921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35467"/>
            <a:ext cx="10515600" cy="1325563"/>
          </a:xfrm>
        </p:spPr>
        <p:txBody>
          <a:bodyPr/>
          <a:lstStyle/>
          <a:p>
            <a:pPr algn="ctr"/>
            <a:r>
              <a:rPr lang="ru-RU"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ookman Old Style" panose="02050604050505020204" pitchFamily="18" charset="0"/>
              </a:rPr>
              <a:t>Советы родителям</a:t>
            </a:r>
            <a:endParaRPr lang="ru-RU"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ookman Old Style" panose="02050604050505020204" pitchFamily="18" charset="0"/>
            </a:endParaRPr>
          </a:p>
        </p:txBody>
      </p:sp>
      <p:sp>
        <p:nvSpPr>
          <p:cNvPr id="3" name="Объект 2"/>
          <p:cNvSpPr>
            <a:spLocks noGrp="1"/>
          </p:cNvSpPr>
          <p:nvPr>
            <p:ph idx="1"/>
          </p:nvPr>
        </p:nvSpPr>
        <p:spPr>
          <a:xfrm>
            <a:off x="237067" y="897467"/>
            <a:ext cx="8407400" cy="5960533"/>
          </a:xfrm>
        </p:spPr>
        <p:txBody>
          <a:bodyPr>
            <a:normAutofit/>
          </a:bodyPr>
          <a:lstStyle/>
          <a:p>
            <a:pPr marL="0" indent="0">
              <a:buNone/>
            </a:pPr>
            <a:r>
              <a:rPr lang="ru-RU" dirty="0" smtClean="0"/>
              <a:t>      </a:t>
            </a:r>
            <a:r>
              <a:rPr lang="ru-RU" dirty="0" smtClean="0">
                <a:latin typeface="Bookman Old Style" panose="02050604050505020204" pitchFamily="18" charset="0"/>
              </a:rPr>
              <a:t>Домашний рацион питания такого “организованного” ребенка должен дополнять, а не заменять рацион детского сада. С этой целью в каждой группе воспитатели вывешивают ежедневное меню, чтобы родители могли с ним ознакомиться. Поэтому, забирая ребенка домой, не забудьте прочитать его и постарайтесь дать малышу дома именно те продукты и блюда, которые он недополучил днем. В выходные и праздничные дни старайтесь придерживаться меню детского сада, используя рекомендации медицинского работника детского учреждения. </a:t>
            </a:r>
            <a:endParaRPr lang="ru-RU" dirty="0">
              <a:latin typeface="Bookman Old Style" panose="02050604050505020204" pitchFamily="18" charset="0"/>
            </a:endParaRPr>
          </a:p>
        </p:txBody>
      </p:sp>
      <p:pic>
        <p:nvPicPr>
          <p:cNvPr id="4" name="Рисунок 3"/>
          <p:cNvPicPr>
            <a:picLocks noChangeAspect="1"/>
          </p:cNvPicPr>
          <p:nvPr/>
        </p:nvPicPr>
        <p:blipFill>
          <a:blip r:embed="rId2"/>
          <a:stretch>
            <a:fillRect/>
          </a:stretch>
        </p:blipFill>
        <p:spPr>
          <a:xfrm flipH="1">
            <a:off x="8644467" y="2223030"/>
            <a:ext cx="3429000" cy="3200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99198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ookman Old Style" panose="02050604050505020204" pitchFamily="18" charset="0"/>
              </a:rPr>
              <a:t>Соблюдайте несколько весьма полезных правил:</a:t>
            </a:r>
            <a:endParaRPr lang="ru-RU"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Bookman Old Style" panose="02050604050505020204" pitchFamily="18" charset="0"/>
            </a:endParaRPr>
          </a:p>
        </p:txBody>
      </p:sp>
      <p:sp>
        <p:nvSpPr>
          <p:cNvPr id="3" name="Объект 2"/>
          <p:cNvSpPr>
            <a:spLocks noGrp="1"/>
          </p:cNvSpPr>
          <p:nvPr>
            <p:ph idx="1"/>
          </p:nvPr>
        </p:nvSpPr>
        <p:spPr>
          <a:xfrm>
            <a:off x="355600" y="1879600"/>
            <a:ext cx="11599333" cy="4978399"/>
          </a:xfrm>
        </p:spPr>
        <p:txBody>
          <a:bodyPr>
            <a:normAutofit fontScale="92500" lnSpcReduction="20000"/>
          </a:bodyPr>
          <a:lstStyle/>
          <a:p>
            <a:pPr marL="0" lvl="0" indent="0">
              <a:buNone/>
            </a:pPr>
            <a:r>
              <a:rPr lang="ru-RU" dirty="0" smtClean="0">
                <a:latin typeface="Bookman Old Style" panose="02050604050505020204" pitchFamily="18" charset="0"/>
              </a:rPr>
              <a:t>      Голод </a:t>
            </a:r>
            <a:r>
              <a:rPr lang="ru-RU" dirty="0">
                <a:latin typeface="Bookman Old Style" panose="02050604050505020204" pitchFamily="18" charset="0"/>
              </a:rPr>
              <a:t>утоляют не сладкой пищей </a:t>
            </a:r>
            <a:r>
              <a:rPr lang="ru-RU" i="1" dirty="0">
                <a:latin typeface="Bookman Old Style" panose="02050604050505020204" pitchFamily="18" charset="0"/>
              </a:rPr>
              <a:t>(берегите поджелудочную железу)</a:t>
            </a:r>
            <a:r>
              <a:rPr lang="ru-RU" dirty="0">
                <a:latin typeface="Bookman Old Style" panose="02050604050505020204" pitchFamily="18" charset="0"/>
              </a:rPr>
              <a:t>, а продуктами, содержащими белок </a:t>
            </a:r>
            <a:r>
              <a:rPr lang="ru-RU" i="1" dirty="0">
                <a:latin typeface="Bookman Old Style" panose="02050604050505020204" pitchFamily="18" charset="0"/>
              </a:rPr>
              <a:t>(орехи, молоко, творог, овощи, фрукты и т.д</a:t>
            </a:r>
            <a:r>
              <a:rPr lang="ru-RU" i="1" dirty="0" smtClean="0">
                <a:latin typeface="Bookman Old Style" panose="02050604050505020204" pitchFamily="18" charset="0"/>
              </a:rPr>
              <a:t>.)</a:t>
            </a:r>
            <a:r>
              <a:rPr lang="ru-RU" dirty="0" smtClean="0">
                <a:latin typeface="Bookman Old Style" panose="02050604050505020204" pitchFamily="18" charset="0"/>
              </a:rPr>
              <a:t>;</a:t>
            </a:r>
            <a:endParaRPr lang="ru-RU" dirty="0">
              <a:latin typeface="Bookman Old Style" panose="02050604050505020204" pitchFamily="18" charset="0"/>
            </a:endParaRPr>
          </a:p>
          <a:p>
            <a:pPr marL="0" lvl="0" indent="0">
              <a:buNone/>
            </a:pPr>
            <a:r>
              <a:rPr lang="ru-RU" dirty="0" smtClean="0">
                <a:latin typeface="Bookman Old Style" panose="02050604050505020204" pitchFamily="18" charset="0"/>
              </a:rPr>
              <a:t>      Любой </a:t>
            </a:r>
            <a:r>
              <a:rPr lang="ru-RU" dirty="0">
                <a:latin typeface="Bookman Old Style" panose="02050604050505020204" pitchFamily="18" charset="0"/>
              </a:rPr>
              <a:t>прием пищи лучше всего начинать с овощей или фруктового сока;</a:t>
            </a:r>
          </a:p>
          <a:p>
            <a:pPr marL="0" lvl="0" indent="0">
              <a:buNone/>
            </a:pPr>
            <a:r>
              <a:rPr lang="ru-RU" dirty="0" smtClean="0">
                <a:latin typeface="Bookman Old Style" panose="02050604050505020204" pitchFamily="18" charset="0"/>
              </a:rPr>
              <a:t>      Выпивать </a:t>
            </a:r>
            <a:r>
              <a:rPr lang="ru-RU" dirty="0">
                <a:latin typeface="Bookman Old Style" panose="02050604050505020204" pitchFamily="18" charset="0"/>
              </a:rPr>
              <a:t>перед ночным сном ½ стакана кефира;</a:t>
            </a:r>
          </a:p>
          <a:p>
            <a:pPr marL="0" lvl="0" indent="0">
              <a:buNone/>
            </a:pPr>
            <a:r>
              <a:rPr lang="ru-RU" dirty="0" smtClean="0">
                <a:latin typeface="Bookman Old Style" panose="02050604050505020204" pitchFamily="18" charset="0"/>
              </a:rPr>
              <a:t>      Утром</a:t>
            </a:r>
            <a:r>
              <a:rPr lang="ru-RU" dirty="0">
                <a:latin typeface="Bookman Old Style" panose="02050604050505020204" pitchFamily="18" charset="0"/>
              </a:rPr>
              <a:t>, если интервал между пробуждением и завтраком в детском саду более 1,5 часа, можно утолить чувство голода половинкой яблока, 1-2 грецкими орехами, салатом из овощей, небольшим ломтиком сыра, ½ чашки сока, галетным печеньем</a:t>
            </a:r>
            <a:r>
              <a:rPr lang="ru-RU" dirty="0" smtClean="0">
                <a:latin typeface="Bookman Old Style" panose="02050604050505020204" pitchFamily="18" charset="0"/>
              </a:rPr>
              <a:t>;</a:t>
            </a:r>
          </a:p>
          <a:p>
            <a:pPr marL="0" lvl="0" indent="0">
              <a:buNone/>
            </a:pPr>
            <a:r>
              <a:rPr lang="ru-RU" dirty="0" smtClean="0">
                <a:latin typeface="Bookman Old Style" panose="02050604050505020204" pitchFamily="18" charset="0"/>
              </a:rPr>
              <a:t>     Интервал </a:t>
            </a:r>
            <a:r>
              <a:rPr lang="ru-RU" dirty="0">
                <a:latin typeface="Bookman Old Style" panose="02050604050505020204" pitchFamily="18" charset="0"/>
              </a:rPr>
              <a:t>между приемами пищи должен быть в пределах 3,5 – 4 часов; одинаково плохо для здоровья и сокращение, и удлинение интервалов.</a:t>
            </a:r>
          </a:p>
          <a:p>
            <a:pPr marL="0" indent="0">
              <a:buNone/>
            </a:pPr>
            <a:r>
              <a:rPr lang="ru-RU" dirty="0"/>
              <a:t> </a:t>
            </a:r>
          </a:p>
          <a:p>
            <a:endParaRPr lang="ru-RU" dirty="0"/>
          </a:p>
        </p:txBody>
      </p:sp>
      <p:pic>
        <p:nvPicPr>
          <p:cNvPr id="4" name="Рисунок 3"/>
          <p:cNvPicPr>
            <a:picLocks noChangeAspect="1"/>
          </p:cNvPicPr>
          <p:nvPr/>
        </p:nvPicPr>
        <p:blipFill>
          <a:blip r:embed="rId2"/>
          <a:stretch>
            <a:fillRect/>
          </a:stretch>
        </p:blipFill>
        <p:spPr>
          <a:xfrm>
            <a:off x="410267" y="1622649"/>
            <a:ext cx="507766" cy="502883"/>
          </a:xfrm>
          <a:prstGeom prst="rect">
            <a:avLst/>
          </a:prstGeom>
        </p:spPr>
      </p:pic>
      <p:pic>
        <p:nvPicPr>
          <p:cNvPr id="9" name="Рисунок 8"/>
          <p:cNvPicPr>
            <a:picLocks noChangeAspect="1"/>
          </p:cNvPicPr>
          <p:nvPr/>
        </p:nvPicPr>
        <p:blipFill>
          <a:blip r:embed="rId3"/>
          <a:stretch>
            <a:fillRect/>
          </a:stretch>
        </p:blipFill>
        <p:spPr>
          <a:xfrm>
            <a:off x="405925" y="2695206"/>
            <a:ext cx="512108" cy="506012"/>
          </a:xfrm>
          <a:prstGeom prst="rect">
            <a:avLst/>
          </a:prstGeom>
        </p:spPr>
      </p:pic>
      <p:pic>
        <p:nvPicPr>
          <p:cNvPr id="10" name="Рисунок 9"/>
          <p:cNvPicPr>
            <a:picLocks noChangeAspect="1"/>
          </p:cNvPicPr>
          <p:nvPr/>
        </p:nvPicPr>
        <p:blipFill>
          <a:blip r:embed="rId3"/>
          <a:stretch>
            <a:fillRect/>
          </a:stretch>
        </p:blipFill>
        <p:spPr>
          <a:xfrm>
            <a:off x="405925" y="3390130"/>
            <a:ext cx="512108" cy="506012"/>
          </a:xfrm>
          <a:prstGeom prst="rect">
            <a:avLst/>
          </a:prstGeom>
        </p:spPr>
      </p:pic>
      <p:pic>
        <p:nvPicPr>
          <p:cNvPr id="11" name="Рисунок 10"/>
          <p:cNvPicPr>
            <a:picLocks noChangeAspect="1"/>
          </p:cNvPicPr>
          <p:nvPr/>
        </p:nvPicPr>
        <p:blipFill>
          <a:blip r:embed="rId3"/>
          <a:stretch>
            <a:fillRect/>
          </a:stretch>
        </p:blipFill>
        <p:spPr>
          <a:xfrm>
            <a:off x="410759" y="3770892"/>
            <a:ext cx="512108" cy="506012"/>
          </a:xfrm>
          <a:prstGeom prst="rect">
            <a:avLst/>
          </a:prstGeom>
        </p:spPr>
      </p:pic>
      <p:pic>
        <p:nvPicPr>
          <p:cNvPr id="12" name="Рисунок 11"/>
          <p:cNvPicPr>
            <a:picLocks noChangeAspect="1"/>
          </p:cNvPicPr>
          <p:nvPr/>
        </p:nvPicPr>
        <p:blipFill>
          <a:blip r:embed="rId3"/>
          <a:stretch>
            <a:fillRect/>
          </a:stretch>
        </p:blipFill>
        <p:spPr>
          <a:xfrm>
            <a:off x="405925" y="5005087"/>
            <a:ext cx="512108" cy="506012"/>
          </a:xfrm>
          <a:prstGeom prst="rect">
            <a:avLst/>
          </a:prstGeom>
        </p:spPr>
      </p:pic>
    </p:spTree>
    <p:extLst>
      <p:ext uri="{BB962C8B-B14F-4D97-AF65-F5344CB8AC3E}">
        <p14:creationId xmlns:p14="http://schemas.microsoft.com/office/powerpoint/2010/main" val="308855438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TotalTime>
  <Words>813</Words>
  <Application>Microsoft Office PowerPoint</Application>
  <PresentationFormat>Произвольный</PresentationFormat>
  <Paragraphs>50</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Рациональное питание дошкольников</vt:lpstr>
      <vt:lpstr>Одна из главных задач, решаемых в ДОУ– это обеспечение конституционного права каждого ребенка на охрану его жизни и здоровья. </vt:lpstr>
      <vt:lpstr>Организация питания детей в ДОУ</vt:lpstr>
      <vt:lpstr>К чему приводит несбалансированное питание?</vt:lpstr>
      <vt:lpstr> Рационы питания, ассортимент блюд, технологии приготовления разработаны в соответствии:</vt:lpstr>
      <vt:lpstr>Особенности 4-х разового питания</vt:lpstr>
      <vt:lpstr>Презентация PowerPoint</vt:lpstr>
      <vt:lpstr>Советы родителям</vt:lpstr>
      <vt:lpstr>Соблюдайте несколько весьма полезных правил:</vt:lpstr>
      <vt:lpstr>Основные принципы питания дошкольников</vt:lpstr>
      <vt:lpstr>Презентация PowerPoint</vt:lpstr>
      <vt:lpstr>Презентация PowerPoint</vt:lpstr>
      <vt:lpstr>Спасибо  за внимание!</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Рациональное питание дошкольников</dc:title>
  <dc:creator>1</dc:creator>
  <cp:lastModifiedBy>uwer</cp:lastModifiedBy>
  <cp:revision>16</cp:revision>
  <dcterms:created xsi:type="dcterms:W3CDTF">2018-01-31T17:25:21Z</dcterms:created>
  <dcterms:modified xsi:type="dcterms:W3CDTF">2018-02-01T03:59:57Z</dcterms:modified>
</cp:coreProperties>
</file>